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DCAA6-2E7C-0FFA-E62A-0EA50260313C}" name="あかね 熊谷" initials="あ熊" userId="82ea89a930748af4"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8C06"/>
    <a:srgbClr val="15BD25"/>
    <a:srgbClr val="F6BB00"/>
    <a:srgbClr val="7CB953"/>
    <a:srgbClr val="327EC4"/>
    <a:srgbClr val="3FDD8A"/>
    <a:srgbClr val="79E7AD"/>
    <a:srgbClr val="36D909"/>
    <a:srgbClr val="E3DAF0"/>
    <a:srgbClr val="76EA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90"/>
    <p:restoredTop sz="94656"/>
  </p:normalViewPr>
  <p:slideViewPr>
    <p:cSldViewPr snapToGrid="0" snapToObjects="1" showGuides="1">
      <p:cViewPr>
        <p:scale>
          <a:sx n="70" d="100"/>
          <a:sy n="70" d="100"/>
        </p:scale>
        <p:origin x="1288" y="-17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CF0C6-7CA9-4E4F-BD75-37DD874DAD3E}" type="datetimeFigureOut">
              <a:rPr kumimoji="1" lang="ja-JP" altLang="en-US" smtClean="0"/>
              <a:t>2025/1/15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54D82F-A6C9-4174-A73E-B5739A8BE823}" type="slidenum">
              <a:rPr kumimoji="1" lang="ja-JP" altLang="en-US" smtClean="0"/>
              <a:t>‹#›</a:t>
            </a:fld>
            <a:endParaRPr kumimoji="1" lang="ja-JP" altLang="en-US"/>
          </a:p>
        </p:txBody>
      </p:sp>
    </p:spTree>
    <p:extLst>
      <p:ext uri="{BB962C8B-B14F-4D97-AF65-F5344CB8AC3E}">
        <p14:creationId xmlns:p14="http://schemas.microsoft.com/office/powerpoint/2010/main" val="18565105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054D82F-A6C9-4174-A73E-B5739A8BE823}" type="slidenum">
              <a:rPr kumimoji="1" lang="ja-JP" altLang="en-US" smtClean="0"/>
              <a:t>1</a:t>
            </a:fld>
            <a:endParaRPr kumimoji="1" lang="ja-JP" altLang="en-US"/>
          </a:p>
        </p:txBody>
      </p:sp>
    </p:spTree>
    <p:extLst>
      <p:ext uri="{BB962C8B-B14F-4D97-AF65-F5344CB8AC3E}">
        <p14:creationId xmlns:p14="http://schemas.microsoft.com/office/powerpoint/2010/main" val="727121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054D82F-A6C9-4174-A73E-B5739A8BE823}" type="slidenum">
              <a:rPr kumimoji="1" lang="ja-JP" altLang="en-US" smtClean="0"/>
              <a:t>2</a:t>
            </a:fld>
            <a:endParaRPr kumimoji="1" lang="ja-JP" altLang="en-US"/>
          </a:p>
        </p:txBody>
      </p:sp>
    </p:spTree>
    <p:extLst>
      <p:ext uri="{BB962C8B-B14F-4D97-AF65-F5344CB8AC3E}">
        <p14:creationId xmlns:p14="http://schemas.microsoft.com/office/powerpoint/2010/main" val="4050352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154281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3892431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377496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67173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25829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2987684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368773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203009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276205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186906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447586-C261-0841-83C0-123ACE10B66B}" type="datetimeFigureOut">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182617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447586-C261-0841-83C0-123ACE10B66B}" type="datetimeFigureOut">
              <a:rPr kumimoji="1" lang="ja-JP" altLang="en-US" smtClean="0"/>
              <a:t>2025/1/15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1D16C28-CC4F-FD4A-AE1F-21A7367FCE5D}" type="slidenum">
              <a:rPr kumimoji="1" lang="ja-JP" altLang="en-US" smtClean="0"/>
              <a:t>‹#›</a:t>
            </a:fld>
            <a:endParaRPr kumimoji="1" lang="ja-JP" altLang="en-US"/>
          </a:p>
        </p:txBody>
      </p:sp>
    </p:spTree>
    <p:extLst>
      <p:ext uri="{BB962C8B-B14F-4D97-AF65-F5344CB8AC3E}">
        <p14:creationId xmlns:p14="http://schemas.microsoft.com/office/powerpoint/2010/main" val="1811839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図 4" descr="傘 が含まれている画像&#10;&#10;自動的に生成された説明">
            <a:extLst>
              <a:ext uri="{FF2B5EF4-FFF2-40B4-BE49-F238E27FC236}">
                <a16:creationId xmlns:a16="http://schemas.microsoft.com/office/drawing/2014/main" id="{C6D6CA5E-2AEC-AD42-87D7-3F3171CF8850}"/>
              </a:ext>
            </a:extLst>
          </p:cNvPr>
          <p:cNvPicPr>
            <a:picLocks noChangeAspect="1"/>
          </p:cNvPicPr>
          <p:nvPr/>
        </p:nvPicPr>
        <p:blipFill rotWithShape="1">
          <a:blip r:embed="rId3">
            <a:alphaModFix amt="88000"/>
          </a:blip>
          <a:srcRect l="2148"/>
          <a:stretch/>
        </p:blipFill>
        <p:spPr>
          <a:xfrm>
            <a:off x="20" y="10"/>
            <a:ext cx="6857980" cy="9905990"/>
          </a:xfrm>
          <a:prstGeom prst="rect">
            <a:avLst/>
          </a:prstGeom>
        </p:spPr>
      </p:pic>
      <p:pic>
        <p:nvPicPr>
          <p:cNvPr id="7" name="図 6" descr="食品, シャツ が含まれている画像&#10;&#10;自動的に生成された説明">
            <a:extLst>
              <a:ext uri="{FF2B5EF4-FFF2-40B4-BE49-F238E27FC236}">
                <a16:creationId xmlns:a16="http://schemas.microsoft.com/office/drawing/2014/main" id="{C346963C-5882-9D47-90DB-4656BB283AE0}"/>
              </a:ext>
            </a:extLst>
          </p:cNvPr>
          <p:cNvPicPr>
            <a:picLocks noChangeAspect="1"/>
          </p:cNvPicPr>
          <p:nvPr/>
        </p:nvPicPr>
        <p:blipFill>
          <a:blip r:embed="rId4"/>
          <a:stretch>
            <a:fillRect/>
          </a:stretch>
        </p:blipFill>
        <p:spPr>
          <a:xfrm>
            <a:off x="4015366" y="112336"/>
            <a:ext cx="2734499" cy="492442"/>
          </a:xfrm>
          <a:prstGeom prst="rect">
            <a:avLst/>
          </a:prstGeom>
        </p:spPr>
      </p:pic>
      <p:sp>
        <p:nvSpPr>
          <p:cNvPr id="12" name="テキスト ボックス 11">
            <a:extLst>
              <a:ext uri="{FF2B5EF4-FFF2-40B4-BE49-F238E27FC236}">
                <a16:creationId xmlns:a16="http://schemas.microsoft.com/office/drawing/2014/main" id="{07FD6D8F-7D44-A14D-9DBD-100170807A29}"/>
              </a:ext>
            </a:extLst>
          </p:cNvPr>
          <p:cNvSpPr txBox="1"/>
          <p:nvPr/>
        </p:nvSpPr>
        <p:spPr>
          <a:xfrm>
            <a:off x="4007713" y="9332321"/>
            <a:ext cx="2249334" cy="492443"/>
          </a:xfrm>
          <a:prstGeom prst="rect">
            <a:avLst/>
          </a:prstGeom>
          <a:noFill/>
        </p:spPr>
        <p:txBody>
          <a:bodyPr wrap="none" rtlCol="0">
            <a:spAutoFit/>
          </a:bodyPr>
          <a:lstStyle/>
          <a:p>
            <a:r>
              <a:rPr lang="ja-JP" altLang="ja-JP" sz="1200">
                <a:latin typeface="MS Gothic" panose="020B0609070205080204" pitchFamily="49" charset="-128"/>
                <a:ea typeface="MS Gothic" panose="020B0609070205080204" pitchFamily="49" charset="-128"/>
              </a:rPr>
              <a:t>特定非営利活動法人</a:t>
            </a:r>
            <a:endParaRPr lang="en-US" altLang="ja-JP" sz="1200" dirty="0">
              <a:latin typeface="MS Gothic" panose="020B0609070205080204" pitchFamily="49" charset="-128"/>
              <a:ea typeface="MS Gothic" panose="020B0609070205080204" pitchFamily="49" charset="-128"/>
            </a:endParaRPr>
          </a:p>
          <a:p>
            <a:r>
              <a:rPr lang="ja-JP" altLang="ja-JP" sz="1400">
                <a:latin typeface="MS Gothic" panose="020B0609070205080204" pitchFamily="49" charset="-128"/>
                <a:ea typeface="MS Gothic" panose="020B0609070205080204" pitchFamily="49" charset="-128"/>
              </a:rPr>
              <a:t>里の自然文化共育研究所 </a:t>
            </a:r>
            <a:endParaRPr kumimoji="1" lang="ja-JP" altLang="en-US" sz="1400">
              <a:latin typeface="MS Gothic" panose="020B0609070205080204" pitchFamily="49" charset="-128"/>
              <a:ea typeface="MS Gothic" panose="020B0609070205080204" pitchFamily="49" charset="-128"/>
            </a:endParaRPr>
          </a:p>
        </p:txBody>
      </p:sp>
      <p:sp>
        <p:nvSpPr>
          <p:cNvPr id="56" name="円/楕円 55">
            <a:extLst>
              <a:ext uri="{FF2B5EF4-FFF2-40B4-BE49-F238E27FC236}">
                <a16:creationId xmlns:a16="http://schemas.microsoft.com/office/drawing/2014/main" id="{C8353A43-31CE-9C4D-AA29-700C68CA4A56}"/>
              </a:ext>
            </a:extLst>
          </p:cNvPr>
          <p:cNvSpPr/>
          <p:nvPr/>
        </p:nvSpPr>
        <p:spPr>
          <a:xfrm>
            <a:off x="3524179" y="5238534"/>
            <a:ext cx="1648713" cy="1630027"/>
          </a:xfrm>
          <a:prstGeom prst="ellipse">
            <a:avLst/>
          </a:prstGeom>
          <a:pattFill prst="narHorz">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a:extLst>
              <a:ext uri="{FF2B5EF4-FFF2-40B4-BE49-F238E27FC236}">
                <a16:creationId xmlns:a16="http://schemas.microsoft.com/office/drawing/2014/main" id="{5EC84D3A-9659-E54E-BBFD-B30B26F6C117}"/>
              </a:ext>
            </a:extLst>
          </p:cNvPr>
          <p:cNvSpPr/>
          <p:nvPr/>
        </p:nvSpPr>
        <p:spPr>
          <a:xfrm>
            <a:off x="4662995" y="6917725"/>
            <a:ext cx="1648713" cy="1630027"/>
          </a:xfrm>
          <a:prstGeom prst="ellipse">
            <a:avLst/>
          </a:prstGeom>
          <a:pattFill prst="narHorz">
            <a:fgClr>
              <a:srgbClr val="00B0F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a:extLst>
              <a:ext uri="{FF2B5EF4-FFF2-40B4-BE49-F238E27FC236}">
                <a16:creationId xmlns:a16="http://schemas.microsoft.com/office/drawing/2014/main" id="{F88124E7-57EE-6B4E-A46D-526D5B57505F}"/>
              </a:ext>
            </a:extLst>
          </p:cNvPr>
          <p:cNvSpPr/>
          <p:nvPr/>
        </p:nvSpPr>
        <p:spPr>
          <a:xfrm>
            <a:off x="3585504" y="5152752"/>
            <a:ext cx="1648713" cy="1630027"/>
          </a:xfrm>
          <a:prstGeom prst="ellipse">
            <a:avLst/>
          </a:prstGeom>
          <a:pattFill prst="pct5">
            <a:fgClr>
              <a:srgbClr val="E0FFCB"/>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a:extLst>
              <a:ext uri="{FF2B5EF4-FFF2-40B4-BE49-F238E27FC236}">
                <a16:creationId xmlns:a16="http://schemas.microsoft.com/office/drawing/2014/main" id="{97304392-8CD3-D14E-BECD-60CBE9103058}"/>
              </a:ext>
            </a:extLst>
          </p:cNvPr>
          <p:cNvSpPr/>
          <p:nvPr/>
        </p:nvSpPr>
        <p:spPr>
          <a:xfrm>
            <a:off x="485866" y="5253114"/>
            <a:ext cx="1648713" cy="1630027"/>
          </a:xfrm>
          <a:prstGeom prst="ellipse">
            <a:avLst/>
          </a:prstGeom>
          <a:pattFill prst="narHorz">
            <a:fgClr>
              <a:srgbClr val="FFBCEE"/>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a:extLst>
              <a:ext uri="{FF2B5EF4-FFF2-40B4-BE49-F238E27FC236}">
                <a16:creationId xmlns:a16="http://schemas.microsoft.com/office/drawing/2014/main" id="{7D9F8BA8-2640-8C49-BC11-369DCC8C9495}"/>
              </a:ext>
            </a:extLst>
          </p:cNvPr>
          <p:cNvSpPr/>
          <p:nvPr/>
        </p:nvSpPr>
        <p:spPr>
          <a:xfrm>
            <a:off x="424541" y="5133303"/>
            <a:ext cx="1648713" cy="1630027"/>
          </a:xfrm>
          <a:prstGeom prst="ellipse">
            <a:avLst/>
          </a:prstGeom>
          <a:pattFill prst="pct5">
            <a:fgClr>
              <a:srgbClr val="FFE6F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a:extLst>
              <a:ext uri="{FF2B5EF4-FFF2-40B4-BE49-F238E27FC236}">
                <a16:creationId xmlns:a16="http://schemas.microsoft.com/office/drawing/2014/main" id="{22F92432-D55A-E54A-AA59-A997B3EDE176}"/>
              </a:ext>
            </a:extLst>
          </p:cNvPr>
          <p:cNvSpPr/>
          <p:nvPr/>
        </p:nvSpPr>
        <p:spPr>
          <a:xfrm>
            <a:off x="4579611" y="6831943"/>
            <a:ext cx="1648713" cy="1630027"/>
          </a:xfrm>
          <a:prstGeom prst="ellipse">
            <a:avLst/>
          </a:prstGeom>
          <a:pattFill prst="pct5">
            <a:fgClr>
              <a:srgbClr val="DEEB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a:extLst>
              <a:ext uri="{FF2B5EF4-FFF2-40B4-BE49-F238E27FC236}">
                <a16:creationId xmlns:a16="http://schemas.microsoft.com/office/drawing/2014/main" id="{354A0664-B6EF-0E4A-BF6F-6F35A95F4D01}"/>
              </a:ext>
            </a:extLst>
          </p:cNvPr>
          <p:cNvSpPr/>
          <p:nvPr/>
        </p:nvSpPr>
        <p:spPr>
          <a:xfrm>
            <a:off x="1620696" y="7046749"/>
            <a:ext cx="1648713" cy="1630027"/>
          </a:xfrm>
          <a:prstGeom prst="ellipse">
            <a:avLst/>
          </a:prstGeom>
          <a:pattFill prst="narHorz">
            <a:fgClr>
              <a:srgbClr val="FFC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a:extLst>
              <a:ext uri="{FF2B5EF4-FFF2-40B4-BE49-F238E27FC236}">
                <a16:creationId xmlns:a16="http://schemas.microsoft.com/office/drawing/2014/main" id="{FD440963-4B65-1C43-9CCB-5913635A3E57}"/>
              </a:ext>
            </a:extLst>
          </p:cNvPr>
          <p:cNvSpPr/>
          <p:nvPr/>
        </p:nvSpPr>
        <p:spPr>
          <a:xfrm>
            <a:off x="1682015" y="6951793"/>
            <a:ext cx="1648713" cy="1630027"/>
          </a:xfrm>
          <a:prstGeom prst="ellipse">
            <a:avLst/>
          </a:prstGeom>
          <a:pattFill prst="pct5">
            <a:fgClr>
              <a:schemeClr val="accent2">
                <a:lumMod val="20000"/>
                <a:lumOff val="8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431B2872-8F63-9E4C-865A-2AE957277C36}"/>
              </a:ext>
            </a:extLst>
          </p:cNvPr>
          <p:cNvSpPr txBox="1"/>
          <p:nvPr/>
        </p:nvSpPr>
        <p:spPr>
          <a:xfrm>
            <a:off x="3591575" y="5487166"/>
            <a:ext cx="1638590" cy="1015663"/>
          </a:xfrm>
          <a:prstGeom prst="rect">
            <a:avLst/>
          </a:prstGeom>
          <a:noFill/>
        </p:spPr>
        <p:txBody>
          <a:bodyPr wrap="none" rtlCol="0">
            <a:spAutoFit/>
          </a:bodyPr>
          <a:lstStyle/>
          <a:p>
            <a:pPr algn="ctr"/>
            <a:r>
              <a:rPr kumimoji="1" lang="ja-JP" altLang="en-US" sz="1600" dirty="0">
                <a:latin typeface="MS PGothic" panose="020B0600070205080204" pitchFamily="34" charset="-128"/>
                <a:ea typeface="MS PGothic" panose="020B0600070205080204" pitchFamily="34" charset="-128"/>
              </a:rPr>
              <a:t>山梨県小菅村</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で</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源流の自然</a:t>
            </a:r>
            <a:endParaRPr kumimoji="1" lang="en-US" altLang="ja-JP" sz="1600" dirty="0">
              <a:latin typeface="MS PGothic" panose="020B0600070205080204" pitchFamily="34" charset="-128"/>
              <a:ea typeface="MS PGothic" panose="020B0600070205080204" pitchFamily="34" charset="-128"/>
            </a:endParaRPr>
          </a:p>
          <a:p>
            <a:pPr algn="ctr"/>
            <a:r>
              <a:rPr kumimoji="1" lang="en-US" altLang="ja-JP" sz="1200" dirty="0">
                <a:latin typeface="MS PGothic" panose="020B0600070205080204" pitchFamily="34" charset="-128"/>
                <a:ea typeface="MS PGothic" panose="020B0600070205080204" pitchFamily="34" charset="-128"/>
              </a:rPr>
              <a:t>(2025</a:t>
            </a:r>
            <a:r>
              <a:rPr kumimoji="1" lang="ja-JP" altLang="en-US" sz="1200" dirty="0">
                <a:latin typeface="MS PGothic" panose="020B0600070205080204" pitchFamily="34" charset="-128"/>
                <a:ea typeface="MS PGothic" panose="020B0600070205080204" pitchFamily="34" charset="-128"/>
              </a:rPr>
              <a:t>年</a:t>
            </a:r>
            <a:r>
              <a:rPr kumimoji="1" lang="en-US" altLang="ja-JP" sz="1200" dirty="0">
                <a:latin typeface="MS PGothic" panose="020B0600070205080204" pitchFamily="34" charset="-128"/>
                <a:ea typeface="MS PGothic" panose="020B0600070205080204" pitchFamily="34" charset="-128"/>
              </a:rPr>
              <a:t>1</a:t>
            </a:r>
            <a:r>
              <a:rPr kumimoji="1" lang="ja-JP" altLang="en-US" sz="1200" dirty="0">
                <a:latin typeface="MS PGothic" panose="020B0600070205080204" pitchFamily="34" charset="-128"/>
                <a:ea typeface="MS PGothic" panose="020B0600070205080204" pitchFamily="34" charset="-128"/>
              </a:rPr>
              <a:t>月</a:t>
            </a:r>
            <a:r>
              <a:rPr kumimoji="1" lang="en-US" altLang="ja-JP" sz="1200" dirty="0">
                <a:latin typeface="MS PGothic" panose="020B0600070205080204" pitchFamily="34" charset="-128"/>
                <a:ea typeface="MS PGothic" panose="020B0600070205080204" pitchFamily="34" charset="-128"/>
              </a:rPr>
              <a:t>18</a:t>
            </a:r>
            <a:r>
              <a:rPr kumimoji="1" lang="ja-JP" altLang="en-US" sz="1200" dirty="0">
                <a:latin typeface="MS PGothic" panose="020B0600070205080204" pitchFamily="34" charset="-128"/>
                <a:ea typeface="MS PGothic" panose="020B0600070205080204" pitchFamily="34" charset="-128"/>
              </a:rPr>
              <a:t>日実施</a:t>
            </a:r>
            <a:r>
              <a:rPr kumimoji="1" lang="en-US" altLang="ja-JP" sz="1200" dirty="0">
                <a:latin typeface="MS PGothic" panose="020B0600070205080204" pitchFamily="34" charset="-128"/>
                <a:ea typeface="MS PGothic" panose="020B0600070205080204" pitchFamily="34" charset="-128"/>
              </a:rPr>
              <a:t>)</a:t>
            </a:r>
            <a:endParaRPr kumimoji="1" lang="ja-JP" altLang="en-US" sz="1200" dirty="0">
              <a:latin typeface="MS PGothic" panose="020B0600070205080204" pitchFamily="34" charset="-128"/>
              <a:ea typeface="MS PGothic" panose="020B0600070205080204" pitchFamily="34" charset="-128"/>
            </a:endParaRPr>
          </a:p>
        </p:txBody>
      </p:sp>
      <p:sp>
        <p:nvSpPr>
          <p:cNvPr id="44" name="テキスト ボックス 43">
            <a:extLst>
              <a:ext uri="{FF2B5EF4-FFF2-40B4-BE49-F238E27FC236}">
                <a16:creationId xmlns:a16="http://schemas.microsoft.com/office/drawing/2014/main" id="{EB0C451E-C43F-6A44-85F7-FD851CE8AE50}"/>
              </a:ext>
            </a:extLst>
          </p:cNvPr>
          <p:cNvSpPr txBox="1"/>
          <p:nvPr/>
        </p:nvSpPr>
        <p:spPr>
          <a:xfrm>
            <a:off x="1659701" y="7264660"/>
            <a:ext cx="1693092" cy="1015663"/>
          </a:xfrm>
          <a:prstGeom prst="rect">
            <a:avLst/>
          </a:prstGeom>
          <a:noFill/>
        </p:spPr>
        <p:txBody>
          <a:bodyPr wrap="none" rtlCol="0">
            <a:spAutoFit/>
          </a:bodyPr>
          <a:lstStyle/>
          <a:p>
            <a:pPr algn="ctr"/>
            <a:r>
              <a:rPr kumimoji="1" lang="ja-JP" altLang="en-US" sz="1600" dirty="0">
                <a:latin typeface="MS PGothic" panose="020B0600070205080204" pitchFamily="34" charset="-128"/>
                <a:ea typeface="MS PGothic" panose="020B0600070205080204" pitchFamily="34" charset="-128"/>
              </a:rPr>
              <a:t>千葉県白井市</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で</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農村の自然</a:t>
            </a:r>
            <a:endParaRPr kumimoji="1" lang="en-US" altLang="ja-JP" sz="1600" dirty="0">
              <a:latin typeface="MS PGothic" panose="020B0600070205080204" pitchFamily="34" charset="-128"/>
              <a:ea typeface="MS PGothic" panose="020B0600070205080204" pitchFamily="34" charset="-128"/>
            </a:endParaRPr>
          </a:p>
          <a:p>
            <a:pPr algn="ctr"/>
            <a:r>
              <a:rPr kumimoji="1" lang="en-US" altLang="ja-JP" sz="1200" dirty="0">
                <a:latin typeface="MS PGothic" panose="020B0600070205080204" pitchFamily="34" charset="-128"/>
                <a:ea typeface="MS PGothic" panose="020B0600070205080204" pitchFamily="34" charset="-128"/>
              </a:rPr>
              <a:t>(2024</a:t>
            </a:r>
            <a:r>
              <a:rPr kumimoji="1" lang="ja-JP" altLang="en-US" sz="1200" dirty="0">
                <a:latin typeface="MS PGothic" panose="020B0600070205080204" pitchFamily="34" charset="-128"/>
                <a:ea typeface="MS PGothic" panose="020B0600070205080204" pitchFamily="34" charset="-128"/>
              </a:rPr>
              <a:t>年</a:t>
            </a:r>
            <a:r>
              <a:rPr kumimoji="1" lang="en-US" altLang="ja-JP" sz="1200" dirty="0">
                <a:latin typeface="MS PGothic" panose="020B0600070205080204" pitchFamily="34" charset="-128"/>
                <a:ea typeface="MS PGothic" panose="020B0600070205080204" pitchFamily="34" charset="-128"/>
              </a:rPr>
              <a:t>10</a:t>
            </a:r>
            <a:r>
              <a:rPr kumimoji="1" lang="ja-JP" altLang="en-US" sz="1200" dirty="0">
                <a:latin typeface="MS PGothic" panose="020B0600070205080204" pitchFamily="34" charset="-128"/>
                <a:ea typeface="MS PGothic" panose="020B0600070205080204" pitchFamily="34" charset="-128"/>
              </a:rPr>
              <a:t>月</a:t>
            </a:r>
            <a:r>
              <a:rPr kumimoji="1" lang="en-US" altLang="ja-JP" sz="1200" dirty="0">
                <a:latin typeface="MS PGothic" panose="020B0600070205080204" pitchFamily="34" charset="-128"/>
                <a:ea typeface="MS PGothic" panose="020B0600070205080204" pitchFamily="34" charset="-128"/>
              </a:rPr>
              <a:t>14</a:t>
            </a:r>
            <a:r>
              <a:rPr kumimoji="1" lang="ja-JP" altLang="en-US" sz="1200" dirty="0">
                <a:latin typeface="MS PGothic" panose="020B0600070205080204" pitchFamily="34" charset="-128"/>
                <a:ea typeface="MS PGothic" panose="020B0600070205080204" pitchFamily="34" charset="-128"/>
              </a:rPr>
              <a:t>日実施</a:t>
            </a:r>
            <a:r>
              <a:rPr kumimoji="1" lang="en-US" altLang="ja-JP" sz="1200" dirty="0">
                <a:latin typeface="MS PGothic" panose="020B0600070205080204" pitchFamily="34" charset="-128"/>
                <a:ea typeface="MS PGothic" panose="020B0600070205080204" pitchFamily="34" charset="-128"/>
              </a:rPr>
              <a:t>)</a:t>
            </a:r>
          </a:p>
        </p:txBody>
      </p:sp>
      <p:sp>
        <p:nvSpPr>
          <p:cNvPr id="43" name="テキスト ボックス 42">
            <a:extLst>
              <a:ext uri="{FF2B5EF4-FFF2-40B4-BE49-F238E27FC236}">
                <a16:creationId xmlns:a16="http://schemas.microsoft.com/office/drawing/2014/main" id="{04F48BA8-87B2-014E-A94E-39766C5D8CE1}"/>
              </a:ext>
            </a:extLst>
          </p:cNvPr>
          <p:cNvSpPr txBox="1"/>
          <p:nvPr/>
        </p:nvSpPr>
        <p:spPr>
          <a:xfrm>
            <a:off x="4578507" y="7162108"/>
            <a:ext cx="1638590" cy="1015663"/>
          </a:xfrm>
          <a:prstGeom prst="rect">
            <a:avLst/>
          </a:prstGeom>
          <a:noFill/>
        </p:spPr>
        <p:txBody>
          <a:bodyPr wrap="none" rtlCol="0">
            <a:spAutoFit/>
          </a:bodyPr>
          <a:lstStyle/>
          <a:p>
            <a:pPr algn="ctr"/>
            <a:r>
              <a:rPr kumimoji="1" lang="ja-JP" altLang="en-US" sz="1600" dirty="0">
                <a:latin typeface="MS PGothic" panose="020B0600070205080204" pitchFamily="34" charset="-128"/>
                <a:ea typeface="MS PGothic" panose="020B0600070205080204" pitchFamily="34" charset="-128"/>
              </a:rPr>
              <a:t>新潟県上越市</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で</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雪国の自然</a:t>
            </a:r>
            <a:endParaRPr kumimoji="1" lang="en-US" altLang="ja-JP" sz="1600" dirty="0">
              <a:latin typeface="MS PGothic" panose="020B0600070205080204" pitchFamily="34" charset="-128"/>
              <a:ea typeface="MS PGothic" panose="020B0600070205080204" pitchFamily="34" charset="-128"/>
            </a:endParaRPr>
          </a:p>
          <a:p>
            <a:pPr algn="ctr"/>
            <a:r>
              <a:rPr kumimoji="1" lang="en-US" altLang="ja-JP" sz="1200" dirty="0">
                <a:latin typeface="MS PGothic" panose="020B0600070205080204" pitchFamily="34" charset="-128"/>
                <a:ea typeface="MS PGothic" panose="020B0600070205080204" pitchFamily="34" charset="-128"/>
              </a:rPr>
              <a:t>(2025</a:t>
            </a:r>
            <a:r>
              <a:rPr kumimoji="1" lang="ja-JP" altLang="en-US" sz="1200" dirty="0">
                <a:latin typeface="MS PGothic" panose="020B0600070205080204" pitchFamily="34" charset="-128"/>
                <a:ea typeface="MS PGothic" panose="020B0600070205080204" pitchFamily="34" charset="-128"/>
              </a:rPr>
              <a:t>年</a:t>
            </a:r>
            <a:r>
              <a:rPr kumimoji="1" lang="en-US" altLang="ja-JP" sz="1200" dirty="0">
                <a:latin typeface="MS PGothic" panose="020B0600070205080204" pitchFamily="34" charset="-128"/>
                <a:ea typeface="MS PGothic" panose="020B0600070205080204" pitchFamily="34" charset="-128"/>
              </a:rPr>
              <a:t>2</a:t>
            </a:r>
            <a:r>
              <a:rPr kumimoji="1" lang="ja-JP" altLang="en-US" sz="1200" dirty="0">
                <a:latin typeface="MS PGothic" panose="020B0600070205080204" pitchFamily="34" charset="-128"/>
                <a:ea typeface="MS PGothic" panose="020B0600070205080204" pitchFamily="34" charset="-128"/>
              </a:rPr>
              <a:t>月</a:t>
            </a:r>
            <a:r>
              <a:rPr kumimoji="1" lang="en-US" altLang="ja-JP" sz="1200" dirty="0">
                <a:latin typeface="MS PGothic" panose="020B0600070205080204" pitchFamily="34" charset="-128"/>
                <a:ea typeface="MS PGothic" panose="020B0600070205080204" pitchFamily="34" charset="-128"/>
              </a:rPr>
              <a:t>16</a:t>
            </a:r>
            <a:r>
              <a:rPr kumimoji="1" lang="ja-JP" altLang="en-US" sz="1200" dirty="0">
                <a:latin typeface="MS PGothic" panose="020B0600070205080204" pitchFamily="34" charset="-128"/>
                <a:ea typeface="MS PGothic" panose="020B0600070205080204" pitchFamily="34" charset="-128"/>
              </a:rPr>
              <a:t>日実施</a:t>
            </a:r>
            <a:r>
              <a:rPr kumimoji="1" lang="en-US" altLang="ja-JP" sz="1200" dirty="0">
                <a:latin typeface="MS PGothic" panose="020B0600070205080204" pitchFamily="34" charset="-128"/>
                <a:ea typeface="MS PGothic" panose="020B0600070205080204" pitchFamily="34" charset="-128"/>
              </a:rPr>
              <a:t>)</a:t>
            </a:r>
          </a:p>
        </p:txBody>
      </p:sp>
      <p:sp>
        <p:nvSpPr>
          <p:cNvPr id="32" name="テキスト ボックス 31">
            <a:extLst>
              <a:ext uri="{FF2B5EF4-FFF2-40B4-BE49-F238E27FC236}">
                <a16:creationId xmlns:a16="http://schemas.microsoft.com/office/drawing/2014/main" id="{AF700C2F-E8DF-1B4F-A0EE-3220807EB648}"/>
              </a:ext>
            </a:extLst>
          </p:cNvPr>
          <p:cNvSpPr txBox="1"/>
          <p:nvPr/>
        </p:nvSpPr>
        <p:spPr>
          <a:xfrm>
            <a:off x="466425" y="5451344"/>
            <a:ext cx="1616148" cy="1015663"/>
          </a:xfrm>
          <a:prstGeom prst="rect">
            <a:avLst/>
          </a:prstGeom>
          <a:noFill/>
        </p:spPr>
        <p:txBody>
          <a:bodyPr wrap="none" rtlCol="0">
            <a:spAutoFit/>
          </a:bodyPr>
          <a:lstStyle/>
          <a:p>
            <a:pPr algn="ctr"/>
            <a:r>
              <a:rPr kumimoji="1" lang="ja-JP" altLang="en-US" sz="1600" dirty="0">
                <a:latin typeface="MS PGothic" panose="020B0600070205080204" pitchFamily="34" charset="-128"/>
                <a:ea typeface="MS PGothic" panose="020B0600070205080204" pitchFamily="34" charset="-128"/>
              </a:rPr>
              <a:t>新潟県阿賀町　</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で</a:t>
            </a:r>
            <a:endParaRPr kumimoji="1" lang="en-US" altLang="ja-JP" sz="1600" dirty="0">
              <a:latin typeface="MS PGothic" panose="020B0600070205080204" pitchFamily="34" charset="-128"/>
              <a:ea typeface="MS PGothic" panose="020B0600070205080204" pitchFamily="34" charset="-128"/>
            </a:endParaRPr>
          </a:p>
          <a:p>
            <a:pPr algn="ctr"/>
            <a:r>
              <a:rPr kumimoji="1" lang="ja-JP" altLang="en-US" sz="1600" dirty="0">
                <a:latin typeface="MS PGothic" panose="020B0600070205080204" pitchFamily="34" charset="-128"/>
                <a:ea typeface="MS PGothic" panose="020B0600070205080204" pitchFamily="34" charset="-128"/>
              </a:rPr>
              <a:t>山村の自然</a:t>
            </a:r>
            <a:endParaRPr kumimoji="1" lang="en-US" altLang="ja-JP" sz="1600" dirty="0">
              <a:latin typeface="MS PGothic" panose="020B0600070205080204" pitchFamily="34" charset="-128"/>
              <a:ea typeface="MS PGothic" panose="020B0600070205080204" pitchFamily="34" charset="-128"/>
            </a:endParaRPr>
          </a:p>
          <a:p>
            <a:pPr algn="ctr"/>
            <a:r>
              <a:rPr kumimoji="1" lang="en-US" altLang="ja-JP" sz="1200" dirty="0">
                <a:latin typeface="MS PGothic" panose="020B0600070205080204" pitchFamily="34" charset="-128"/>
                <a:ea typeface="MS PGothic" panose="020B0600070205080204" pitchFamily="34" charset="-128"/>
              </a:rPr>
              <a:t>(2024</a:t>
            </a:r>
            <a:r>
              <a:rPr kumimoji="1" lang="ja-JP" altLang="en-US" sz="1200" dirty="0">
                <a:latin typeface="MS PGothic" panose="020B0600070205080204" pitchFamily="34" charset="-128"/>
                <a:ea typeface="MS PGothic" panose="020B0600070205080204" pitchFamily="34" charset="-128"/>
              </a:rPr>
              <a:t>年</a:t>
            </a:r>
            <a:r>
              <a:rPr kumimoji="1" lang="en-US" altLang="ja-JP" sz="1200" dirty="0">
                <a:latin typeface="MS PGothic" panose="020B0600070205080204" pitchFamily="34" charset="-128"/>
                <a:ea typeface="MS PGothic" panose="020B0600070205080204" pitchFamily="34" charset="-128"/>
              </a:rPr>
              <a:t>8</a:t>
            </a:r>
            <a:r>
              <a:rPr kumimoji="1" lang="ja-JP" altLang="en-US" sz="1200" dirty="0">
                <a:latin typeface="MS PGothic" panose="020B0600070205080204" pitchFamily="34" charset="-128"/>
                <a:ea typeface="MS PGothic" panose="020B0600070205080204" pitchFamily="34" charset="-128"/>
              </a:rPr>
              <a:t>月</a:t>
            </a:r>
            <a:r>
              <a:rPr kumimoji="1" lang="en-US" altLang="ja-JP" sz="1200" dirty="0">
                <a:latin typeface="MS PGothic" panose="020B0600070205080204" pitchFamily="34" charset="-128"/>
                <a:ea typeface="MS PGothic" panose="020B0600070205080204" pitchFamily="34" charset="-128"/>
              </a:rPr>
              <a:t>10</a:t>
            </a:r>
            <a:r>
              <a:rPr kumimoji="1" lang="ja-JP" altLang="en-US" sz="1200" dirty="0">
                <a:latin typeface="MS PGothic" panose="020B0600070205080204" pitchFamily="34" charset="-128"/>
                <a:ea typeface="MS PGothic" panose="020B0600070205080204" pitchFamily="34" charset="-128"/>
              </a:rPr>
              <a:t>日実施</a:t>
            </a:r>
            <a:r>
              <a:rPr kumimoji="1" lang="en-US" altLang="ja-JP" sz="1200" dirty="0">
                <a:latin typeface="MS PGothic" panose="020B0600070205080204" pitchFamily="34" charset="-128"/>
                <a:ea typeface="MS PGothic" panose="020B0600070205080204" pitchFamily="34" charset="-128"/>
              </a:rPr>
              <a:t>)</a:t>
            </a:r>
          </a:p>
        </p:txBody>
      </p:sp>
      <p:pic>
        <p:nvPicPr>
          <p:cNvPr id="3" name="図 2" descr="黒い背景と白い文字&#10;&#10;自動的に生成された説明">
            <a:extLst>
              <a:ext uri="{FF2B5EF4-FFF2-40B4-BE49-F238E27FC236}">
                <a16:creationId xmlns:a16="http://schemas.microsoft.com/office/drawing/2014/main" id="{C56ED57D-0E51-E146-8F67-8D53B2E0B005}"/>
              </a:ext>
            </a:extLst>
          </p:cNvPr>
          <p:cNvPicPr>
            <a:picLocks noChangeAspect="1"/>
          </p:cNvPicPr>
          <p:nvPr/>
        </p:nvPicPr>
        <p:blipFill>
          <a:blip r:embed="rId5"/>
          <a:stretch>
            <a:fillRect/>
          </a:stretch>
        </p:blipFill>
        <p:spPr>
          <a:xfrm>
            <a:off x="207496" y="-296770"/>
            <a:ext cx="4664953" cy="4664953"/>
          </a:xfrm>
          <a:prstGeom prst="rect">
            <a:avLst/>
          </a:prstGeom>
        </p:spPr>
      </p:pic>
      <p:pic>
        <p:nvPicPr>
          <p:cNvPr id="6" name="図 5" descr="挿絵 が含まれている画像&#10;&#10;自動的に生成された説明">
            <a:extLst>
              <a:ext uri="{FF2B5EF4-FFF2-40B4-BE49-F238E27FC236}">
                <a16:creationId xmlns:a16="http://schemas.microsoft.com/office/drawing/2014/main" id="{AD21AED8-CD84-224C-BAED-9C61F606D7F1}"/>
              </a:ext>
            </a:extLst>
          </p:cNvPr>
          <p:cNvPicPr>
            <a:picLocks noChangeAspect="1"/>
          </p:cNvPicPr>
          <p:nvPr/>
        </p:nvPicPr>
        <p:blipFill>
          <a:blip r:embed="rId6"/>
          <a:stretch>
            <a:fillRect/>
          </a:stretch>
        </p:blipFill>
        <p:spPr>
          <a:xfrm>
            <a:off x="6105686" y="9239617"/>
            <a:ext cx="603575" cy="552926"/>
          </a:xfrm>
          <a:prstGeom prst="rect">
            <a:avLst/>
          </a:prstGeom>
        </p:spPr>
      </p:pic>
      <p:sp>
        <p:nvSpPr>
          <p:cNvPr id="2" name="テキスト ボックス 1">
            <a:extLst>
              <a:ext uri="{FF2B5EF4-FFF2-40B4-BE49-F238E27FC236}">
                <a16:creationId xmlns:a16="http://schemas.microsoft.com/office/drawing/2014/main" id="{88C66588-B156-CD69-F26C-9BF66F1CA849}"/>
              </a:ext>
            </a:extLst>
          </p:cNvPr>
          <p:cNvSpPr txBox="1"/>
          <p:nvPr/>
        </p:nvSpPr>
        <p:spPr>
          <a:xfrm>
            <a:off x="4439507" y="2177111"/>
            <a:ext cx="1646605" cy="769441"/>
          </a:xfrm>
          <a:prstGeom prst="rect">
            <a:avLst/>
          </a:prstGeom>
          <a:noFill/>
        </p:spPr>
        <p:txBody>
          <a:bodyPr wrap="none" rtlCol="0">
            <a:spAutoFit/>
          </a:bodyPr>
          <a:lstStyle/>
          <a:p>
            <a:r>
              <a:rPr kumimoji="1" lang="en-US" altLang="ja-JP" sz="4400" dirty="0">
                <a:latin typeface="HGP創英角ﾎﾟｯﾌﾟ体" panose="040B0A00000000000000" pitchFamily="50" charset="-128"/>
                <a:ea typeface="HGP創英角ﾎﾟｯﾌﾟ体" panose="040B0A00000000000000" pitchFamily="50" charset="-128"/>
              </a:rPr>
              <a:t>2024</a:t>
            </a:r>
            <a:endParaRPr kumimoji="1" lang="ja-JP" altLang="en-US" sz="4400" dirty="0">
              <a:latin typeface="HGP創英角ﾎﾟｯﾌﾟ体" panose="040B0A00000000000000" pitchFamily="50" charset="-128"/>
              <a:ea typeface="HGP創英角ﾎﾟｯﾌﾟ体" panose="040B0A00000000000000" pitchFamily="50" charset="-128"/>
            </a:endParaRPr>
          </a:p>
        </p:txBody>
      </p:sp>
      <p:sp>
        <p:nvSpPr>
          <p:cNvPr id="8" name="四角形: 対角を丸める 7">
            <a:extLst>
              <a:ext uri="{FF2B5EF4-FFF2-40B4-BE49-F238E27FC236}">
                <a16:creationId xmlns:a16="http://schemas.microsoft.com/office/drawing/2014/main" id="{9960039E-F0B8-D77F-F126-96389BBFA580}"/>
              </a:ext>
            </a:extLst>
          </p:cNvPr>
          <p:cNvSpPr/>
          <p:nvPr/>
        </p:nvSpPr>
        <p:spPr>
          <a:xfrm>
            <a:off x="116296" y="8878143"/>
            <a:ext cx="3008799" cy="914400"/>
          </a:xfrm>
          <a:prstGeom prst="round2DiagRect">
            <a:avLst/>
          </a:prstGeom>
          <a:solidFill>
            <a:schemeClr val="bg1"/>
          </a:solidFill>
          <a:ln w="3175">
            <a:solidFill>
              <a:srgbClr val="ADE9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kumimoji="1" lang="ja-JP" altLang="en-US" sz="800" dirty="0">
                <a:solidFill>
                  <a:schemeClr val="accent6">
                    <a:lumMod val="50000"/>
                  </a:schemeClr>
                </a:solidFill>
                <a:latin typeface="ＭＳ Ｐゴシック" panose="020B0600070205080204" pitchFamily="50" charset="-128"/>
                <a:ea typeface="ＭＳ Ｐゴシック" panose="020B0600070205080204" pitchFamily="50" charset="-128"/>
              </a:rPr>
              <a:t>◆この活動では、子どもゆめ基金への報告のために写真撮影を行います。提出された個人情報</a:t>
            </a:r>
            <a:r>
              <a:rPr kumimoji="1" lang="en-US" altLang="ja-JP" sz="800" dirty="0">
                <a:solidFill>
                  <a:schemeClr val="accent6">
                    <a:lumMod val="50000"/>
                  </a:schemeClr>
                </a:solidFill>
                <a:latin typeface="ＭＳ Ｐゴシック" panose="020B0600070205080204" pitchFamily="50" charset="-128"/>
                <a:ea typeface="ＭＳ Ｐゴシック" panose="020B0600070205080204" pitchFamily="50" charset="-128"/>
              </a:rPr>
              <a:t>(</a:t>
            </a:r>
            <a:r>
              <a:rPr kumimoji="1" lang="ja-JP" altLang="en-US" sz="800" dirty="0">
                <a:solidFill>
                  <a:schemeClr val="accent6">
                    <a:lumMod val="50000"/>
                  </a:schemeClr>
                </a:solidFill>
                <a:latin typeface="ＭＳ Ｐゴシック" panose="020B0600070205080204" pitchFamily="50" charset="-128"/>
                <a:ea typeface="ＭＳ Ｐゴシック" panose="020B0600070205080204" pitchFamily="50" charset="-128"/>
              </a:rPr>
              <a:t>写真</a:t>
            </a:r>
            <a:r>
              <a:rPr kumimoji="1" lang="en-US" altLang="ja-JP" sz="800" dirty="0">
                <a:solidFill>
                  <a:schemeClr val="accent6">
                    <a:lumMod val="50000"/>
                  </a:schemeClr>
                </a:solidFill>
                <a:latin typeface="ＭＳ Ｐゴシック" panose="020B0600070205080204" pitchFamily="50" charset="-128"/>
                <a:ea typeface="ＭＳ Ｐゴシック" panose="020B0600070205080204" pitchFamily="50" charset="-128"/>
              </a:rPr>
              <a:t>)</a:t>
            </a:r>
            <a:r>
              <a:rPr kumimoji="1" lang="ja-JP" altLang="en-US" sz="800" dirty="0">
                <a:solidFill>
                  <a:schemeClr val="accent6">
                    <a:lumMod val="50000"/>
                  </a:schemeClr>
                </a:solidFill>
                <a:latin typeface="ＭＳ Ｐゴシック" panose="020B0600070205080204" pitchFamily="50" charset="-128"/>
                <a:ea typeface="ＭＳ Ｐゴシック" panose="020B0600070205080204" pitchFamily="50" charset="-128"/>
              </a:rPr>
              <a:t>は、「独立行政法人 国立青少年教育振興機構が保有する個人情報の適切な管理に関する規程」に基づき、子どもゆめ基金助成業務以外の目的には使用されません。</a:t>
            </a:r>
          </a:p>
        </p:txBody>
      </p:sp>
      <p:sp>
        <p:nvSpPr>
          <p:cNvPr id="4" name="四角形: 角を丸くする 3">
            <a:extLst>
              <a:ext uri="{FF2B5EF4-FFF2-40B4-BE49-F238E27FC236}">
                <a16:creationId xmlns:a16="http://schemas.microsoft.com/office/drawing/2014/main" id="{1303B8C2-36F2-600F-01FC-D72BE9B12576}"/>
              </a:ext>
            </a:extLst>
          </p:cNvPr>
          <p:cNvSpPr/>
          <p:nvPr/>
        </p:nvSpPr>
        <p:spPr>
          <a:xfrm>
            <a:off x="424541" y="3326952"/>
            <a:ext cx="5938159" cy="1580893"/>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kumimoji="1" lang="ja-JP" altLang="en-US" sz="1200" dirty="0">
                <a:solidFill>
                  <a:schemeClr val="bg2">
                    <a:lumMod val="25000"/>
                  </a:schemeClr>
                </a:solidFill>
                <a:latin typeface="ＭＳ Ｐゴシック" panose="020B0600070205080204" pitchFamily="50" charset="-128"/>
                <a:ea typeface="ＭＳ Ｐゴシック" panose="020B0600070205080204" pitchFamily="50" charset="-128"/>
              </a:rPr>
              <a:t>　学びの場は、学校の教室だけではありません。</a:t>
            </a:r>
            <a:endParaRPr kumimoji="1" lang="en-US" altLang="ja-JP" sz="1200" dirty="0">
              <a:solidFill>
                <a:schemeClr val="bg2">
                  <a:lumMod val="25000"/>
                </a:schemeClr>
              </a:solidFill>
              <a:latin typeface="ＭＳ Ｐゴシック" panose="020B0600070205080204" pitchFamily="50" charset="-128"/>
              <a:ea typeface="ＭＳ Ｐゴシック" panose="020B0600070205080204" pitchFamily="50" charset="-128"/>
            </a:endParaRPr>
          </a:p>
          <a:p>
            <a:pPr algn="just"/>
            <a:r>
              <a:rPr kumimoji="1" lang="ja-JP" altLang="en-US" sz="1200" dirty="0">
                <a:solidFill>
                  <a:schemeClr val="bg2">
                    <a:lumMod val="25000"/>
                  </a:schemeClr>
                </a:solidFill>
                <a:latin typeface="ＭＳ Ｐゴシック" panose="020B0600070205080204" pitchFamily="50" charset="-128"/>
                <a:ea typeface="ＭＳ Ｐゴシック" panose="020B0600070205080204" pitchFamily="50" charset="-128"/>
              </a:rPr>
              <a:t>　身近な地域の自然や暮らしの中にワクワクするような学びの体験が隠れています。</a:t>
            </a:r>
          </a:p>
          <a:p>
            <a:pPr algn="just"/>
            <a:r>
              <a:rPr kumimoji="1" lang="ja-JP" altLang="en-US" sz="1200" dirty="0">
                <a:solidFill>
                  <a:schemeClr val="bg2">
                    <a:lumMod val="25000"/>
                  </a:schemeClr>
                </a:solidFill>
                <a:latin typeface="ＭＳ Ｐゴシック" panose="020B0600070205080204" pitchFamily="50" charset="-128"/>
                <a:ea typeface="ＭＳ Ｐゴシック" panose="020B0600070205080204" pitchFamily="50" charset="-128"/>
              </a:rPr>
              <a:t>そして、地域の人々はそうした学びを導いてくれる先生です。</a:t>
            </a:r>
          </a:p>
          <a:p>
            <a:pPr algn="just"/>
            <a:r>
              <a:rPr kumimoji="1" lang="ja-JP" altLang="en-US" sz="1200" dirty="0">
                <a:solidFill>
                  <a:schemeClr val="bg2">
                    <a:lumMod val="25000"/>
                  </a:schemeClr>
                </a:solidFill>
                <a:latin typeface="ＭＳ Ｐゴシック" panose="020B0600070205080204" pitchFamily="50" charset="-128"/>
                <a:ea typeface="ＭＳ Ｐゴシック" panose="020B0600070205080204" pitchFamily="50" charset="-128"/>
              </a:rPr>
              <a:t>　「遊びながら学ぶ田舎暮らし」プログラムは、こうした地域の魅力を存分に生かして、</a:t>
            </a:r>
          </a:p>
          <a:p>
            <a:pPr algn="just"/>
            <a:r>
              <a:rPr kumimoji="1" lang="ja-JP" altLang="en-US" sz="1200" dirty="0">
                <a:solidFill>
                  <a:schemeClr val="bg2">
                    <a:lumMod val="25000"/>
                  </a:schemeClr>
                </a:solidFill>
                <a:latin typeface="ＭＳ Ｐゴシック" panose="020B0600070205080204" pitchFamily="50" charset="-128"/>
                <a:ea typeface="ＭＳ Ｐゴシック" panose="020B0600070205080204" pitchFamily="50" charset="-128"/>
              </a:rPr>
              <a:t>全国４か所のユニークな農山漁村を舞台にして、楽しみながら子どもと地域を共に</a:t>
            </a:r>
          </a:p>
          <a:p>
            <a:pPr algn="just"/>
            <a:r>
              <a:rPr kumimoji="1" lang="ja-JP" altLang="en-US" sz="1200" dirty="0">
                <a:solidFill>
                  <a:schemeClr val="bg2">
                    <a:lumMod val="25000"/>
                  </a:schemeClr>
                </a:solidFill>
                <a:latin typeface="ＭＳ Ｐゴシック" panose="020B0600070205080204" pitchFamily="50" charset="-128"/>
                <a:ea typeface="ＭＳ Ｐゴシック" panose="020B0600070205080204" pitchFamily="50" charset="-128"/>
              </a:rPr>
              <a:t>元気に育んでいきます。</a:t>
            </a:r>
          </a:p>
        </p:txBody>
      </p:sp>
    </p:spTree>
    <p:extLst>
      <p:ext uri="{BB962C8B-B14F-4D97-AF65-F5344CB8AC3E}">
        <p14:creationId xmlns:p14="http://schemas.microsoft.com/office/powerpoint/2010/main" val="201793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63D86FD-DE3D-B94C-81F4-57FFAA4EA47E}"/>
              </a:ext>
            </a:extLst>
          </p:cNvPr>
          <p:cNvSpPr/>
          <p:nvPr/>
        </p:nvSpPr>
        <p:spPr>
          <a:xfrm>
            <a:off x="-15830" y="0"/>
            <a:ext cx="6889639" cy="9999107"/>
          </a:xfrm>
          <a:prstGeom prst="rect">
            <a:avLst/>
          </a:prstGeom>
          <a:solidFill>
            <a:schemeClr val="accent5">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ffectLst>
                <a:innerShdw blurRad="114300">
                  <a:schemeClr val="accent4">
                    <a:lumMod val="75000"/>
                  </a:schemeClr>
                </a:innerShdw>
              </a:effectLst>
            </a:endParaRPr>
          </a:p>
        </p:txBody>
      </p:sp>
      <p:sp>
        <p:nvSpPr>
          <p:cNvPr id="8" name="テキスト ボックス 7">
            <a:extLst>
              <a:ext uri="{FF2B5EF4-FFF2-40B4-BE49-F238E27FC236}">
                <a16:creationId xmlns:a16="http://schemas.microsoft.com/office/drawing/2014/main" id="{52074546-5262-3446-98A9-397108EDC249}"/>
              </a:ext>
            </a:extLst>
          </p:cNvPr>
          <p:cNvSpPr txBox="1"/>
          <p:nvPr/>
        </p:nvSpPr>
        <p:spPr>
          <a:xfrm>
            <a:off x="550175" y="2108363"/>
            <a:ext cx="2852063" cy="523220"/>
          </a:xfrm>
          <a:prstGeom prst="rect">
            <a:avLst/>
          </a:prstGeom>
          <a:noFill/>
        </p:spPr>
        <p:txBody>
          <a:bodyPr wrap="none" rtlCol="0">
            <a:spAutoFit/>
          </a:bodyPr>
          <a:lstStyle/>
          <a:p>
            <a:r>
              <a:rPr kumimoji="1" lang="en-US" altLang="ja-JP" sz="2800" b="1" dirty="0">
                <a:ln w="12700" cmpd="sng">
                  <a:noFill/>
                  <a:prstDash val="solid"/>
                </a:ln>
                <a:solidFill>
                  <a:srgbClr val="238C06"/>
                </a:solidFill>
                <a:effectLst>
                  <a:innerShdw blurRad="63500" dist="50800" dir="2700000">
                    <a:prstClr val="black">
                      <a:alpha val="50000"/>
                    </a:prstClr>
                  </a:innerShdw>
                </a:effectLst>
                <a:latin typeface="UD デジタル 教科書体 NP-B" panose="02020700000000000000" pitchFamily="18" charset="-128"/>
                <a:ea typeface="UD デジタル 教科書体 NP-B" panose="02020700000000000000" pitchFamily="18" charset="-128"/>
              </a:rPr>
              <a:t>In </a:t>
            </a:r>
            <a:r>
              <a:rPr kumimoji="1" lang="ja-JP" altLang="en-US" sz="2800" b="1" dirty="0">
                <a:ln w="12700" cmpd="sng">
                  <a:noFill/>
                  <a:prstDash val="solid"/>
                </a:ln>
                <a:solidFill>
                  <a:srgbClr val="238C06"/>
                </a:solidFill>
                <a:effectLst>
                  <a:innerShdw blurRad="63500" dist="50800" dir="2700000">
                    <a:prstClr val="black">
                      <a:alpha val="50000"/>
                    </a:prstClr>
                  </a:innerShdw>
                </a:effectLst>
                <a:latin typeface="UD デジタル 教科書体 NP-B" panose="02020700000000000000" pitchFamily="18" charset="-128"/>
                <a:ea typeface="UD デジタル 教科書体 NP-B" panose="02020700000000000000" pitchFamily="18" charset="-128"/>
              </a:rPr>
              <a:t>新潟県上越市</a:t>
            </a:r>
          </a:p>
        </p:txBody>
      </p:sp>
      <p:sp>
        <p:nvSpPr>
          <p:cNvPr id="26" name="角丸四角形 25">
            <a:extLst>
              <a:ext uri="{FF2B5EF4-FFF2-40B4-BE49-F238E27FC236}">
                <a16:creationId xmlns:a16="http://schemas.microsoft.com/office/drawing/2014/main" id="{4FF6AD70-465C-0541-8709-5388BF1AB93E}"/>
              </a:ext>
            </a:extLst>
          </p:cNvPr>
          <p:cNvSpPr/>
          <p:nvPr/>
        </p:nvSpPr>
        <p:spPr>
          <a:xfrm>
            <a:off x="268963" y="3780778"/>
            <a:ext cx="6323514" cy="2015568"/>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①雪の散策・観察：</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雪の深さ、結晶、気温、冬芽が何にみえるか、雪山の散策や雪遊びを通して体感しよう</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endPar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②雪の農村暮らし：</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自然を利用した生活文化体験（かんじき、そり引き、わらぐつ、みのぼうし体験など）</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a:t>
            </a: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③自然と人々とのコミュニケーション：</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雪の中でたき火をしながらクイズ・クロストークを楽しもう</a:t>
            </a:r>
          </a:p>
        </p:txBody>
      </p:sp>
      <p:sp>
        <p:nvSpPr>
          <p:cNvPr id="27" name="角丸四角形 26">
            <a:extLst>
              <a:ext uri="{FF2B5EF4-FFF2-40B4-BE49-F238E27FC236}">
                <a16:creationId xmlns:a16="http://schemas.microsoft.com/office/drawing/2014/main" id="{313EE957-452A-2C49-8164-5BCE13FA6FB3}"/>
              </a:ext>
            </a:extLst>
          </p:cNvPr>
          <p:cNvSpPr/>
          <p:nvPr/>
        </p:nvSpPr>
        <p:spPr>
          <a:xfrm>
            <a:off x="2978442" y="5899035"/>
            <a:ext cx="3704507" cy="502465"/>
          </a:xfrm>
          <a:prstGeom prst="roundRect">
            <a:avLst>
              <a:gd name="adj" fmla="val 28335"/>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NPO</a:t>
            </a: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法人 かみえちご山里ファン倶楽部の皆さん</a:t>
            </a:r>
          </a:p>
        </p:txBody>
      </p:sp>
      <p:sp>
        <p:nvSpPr>
          <p:cNvPr id="28" name="角丸四角形 27">
            <a:extLst>
              <a:ext uri="{FF2B5EF4-FFF2-40B4-BE49-F238E27FC236}">
                <a16:creationId xmlns:a16="http://schemas.microsoft.com/office/drawing/2014/main" id="{7848FCF1-014A-B54F-9A56-5C22081917EB}"/>
              </a:ext>
            </a:extLst>
          </p:cNvPr>
          <p:cNvSpPr/>
          <p:nvPr/>
        </p:nvSpPr>
        <p:spPr>
          <a:xfrm>
            <a:off x="85899" y="6383893"/>
            <a:ext cx="3251210" cy="34290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【2</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月</a:t>
            </a: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16</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日</a:t>
            </a: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050" dirty="0">
                <a:solidFill>
                  <a:srgbClr val="FF0000"/>
                </a:solidFill>
                <a:latin typeface="UD デジタル 教科書体 NP-B" panose="02020700000000000000" pitchFamily="18" charset="-128"/>
                <a:ea typeface="UD デジタル 教科書体 NP-B" panose="02020700000000000000" pitchFamily="18" charset="-128"/>
              </a:rPr>
              <a:t>日</a:t>
            </a: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a:t>
            </a: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9:00</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くわどり湯ったり村となりの癒しの森</a:t>
            </a: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9:30</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オリエンテーション・準備</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10:00</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プログラム① 雪の森の散策</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森の散策・観察、雪遊び</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12:00</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プログラム② 雪国の生活体験</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かんじき体験、わら民具の体験　　　　　　　　　　　　　</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＜昼食＞</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13:30</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プログラム③ コミュニケーション</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雪の中でたき火とアクティビティ</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15:00</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終了・後片付け</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15:30</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　解散</a:t>
            </a:r>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9" name="角丸四角形 28">
            <a:extLst>
              <a:ext uri="{FF2B5EF4-FFF2-40B4-BE49-F238E27FC236}">
                <a16:creationId xmlns:a16="http://schemas.microsoft.com/office/drawing/2014/main" id="{9BC9AFEE-43A0-914B-9DFC-F6CF60BB7DD6}"/>
              </a:ext>
            </a:extLst>
          </p:cNvPr>
          <p:cNvSpPr/>
          <p:nvPr/>
        </p:nvSpPr>
        <p:spPr>
          <a:xfrm>
            <a:off x="3577777" y="8249467"/>
            <a:ext cx="3105172" cy="1601461"/>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en-US" altLang="ja-JP" sz="600" b="1"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◆主催： </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NPO</a:t>
            </a:r>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法人　里の自然文化共育研究所</a:t>
            </a:r>
            <a:endPar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　</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383</a:t>
            </a:r>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ｰ</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0006 </a:t>
            </a:r>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長野県中野市大字深沢</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44</a:t>
            </a:r>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番地</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a:t>
            </a: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　</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E-mail</a:t>
            </a:r>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icesrc@outlook.jp</a:t>
            </a: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　℡：</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090-7665-0274(</a:t>
            </a:r>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代表理事直通</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a:t>
            </a:r>
          </a:p>
          <a:p>
            <a:pPr algn="just"/>
            <a:endParaRPr kumimoji="1" lang="en-US" altLang="ja-JP" sz="500" b="1"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◆申込方法：上記の電話、メールのいずれかよりお申し込みください。</a:t>
            </a:r>
            <a:endPar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endParaRPr>
          </a:p>
          <a:p>
            <a:pPr algn="just"/>
            <a:endParaRPr kumimoji="1" lang="en-US" altLang="ja-JP" sz="500" b="1"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◆当日のご連絡先：</a:t>
            </a:r>
            <a:endPar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 </a:t>
            </a:r>
            <a:r>
              <a:rPr kumimoji="1" lang="en-US" altLang="ja-JP" sz="900" b="1" dirty="0">
                <a:solidFill>
                  <a:schemeClr val="tx1"/>
                </a:solidFill>
                <a:latin typeface="UD デジタル 教科書体 NP-B" panose="02020700000000000000" pitchFamily="18" charset="-128"/>
                <a:ea typeface="UD デジタル 教科書体 NP-B" panose="02020700000000000000" pitchFamily="18" charset="-128"/>
              </a:rPr>
              <a:t>025-541-2602</a:t>
            </a:r>
            <a:r>
              <a:rPr kumimoji="1" lang="en-US" altLang="ja-JP" sz="800" b="1"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800" b="1" dirty="0">
                <a:solidFill>
                  <a:schemeClr val="tx1"/>
                </a:solidFill>
                <a:latin typeface="UD デジタル 教科書体 NP-B" panose="02020700000000000000" pitchFamily="18" charset="-128"/>
                <a:ea typeface="UD デジタル 教科書体 NP-B" panose="02020700000000000000" pitchFamily="18" charset="-128"/>
              </a:rPr>
              <a:t>かみえちご山里ファン倶楽部事務局</a:t>
            </a:r>
            <a:r>
              <a:rPr kumimoji="1" lang="en-US" altLang="ja-JP" sz="800" b="1" dirty="0">
                <a:solidFill>
                  <a:schemeClr val="tx1"/>
                </a:solidFill>
                <a:latin typeface="UD デジタル 教科書体 NP-B" panose="02020700000000000000" pitchFamily="18" charset="-128"/>
                <a:ea typeface="UD デジタル 教科書体 NP-B" panose="02020700000000000000" pitchFamily="18" charset="-128"/>
              </a:rPr>
              <a:t>)</a:t>
            </a:r>
          </a:p>
          <a:p>
            <a:pPr algn="just"/>
            <a:r>
              <a:rPr kumimoji="1" lang="ja-JP" altLang="en-US" sz="900" b="1"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お申し込み締切：</a:t>
            </a:r>
            <a:r>
              <a:rPr kumimoji="1" lang="en-US" altLang="ja-JP"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2025</a:t>
            </a:r>
            <a:r>
              <a:rPr kumimoji="1" lang="ja-JP" altLang="en-US"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年</a:t>
            </a:r>
            <a:r>
              <a:rPr kumimoji="1" lang="en-US" altLang="ja-JP"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2</a:t>
            </a:r>
            <a:r>
              <a:rPr kumimoji="1" lang="ja-JP" altLang="en-US"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月</a:t>
            </a:r>
            <a:r>
              <a:rPr kumimoji="1" lang="en-US" altLang="ja-JP"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11</a:t>
            </a:r>
            <a:r>
              <a:rPr kumimoji="1" lang="ja-JP" altLang="en-US"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日</a:t>
            </a:r>
            <a:r>
              <a:rPr kumimoji="1" lang="en-US" altLang="ja-JP"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a:t>
            </a:r>
            <a:r>
              <a:rPr kumimoji="1" lang="ja-JP" altLang="en-US"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月</a:t>
            </a:r>
            <a:r>
              <a:rPr kumimoji="1" lang="en-US" altLang="ja-JP"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rPr>
              <a:t>)</a:t>
            </a:r>
            <a:endParaRPr kumimoji="1" lang="ja-JP" altLang="en-US" sz="900" b="1" u="wavyHeavy" dirty="0">
              <a:solidFill>
                <a:schemeClr val="tx1"/>
              </a:solidFill>
              <a:uFill>
                <a:solidFill>
                  <a:schemeClr val="accent1"/>
                </a:solidFill>
              </a:uFill>
              <a:latin typeface="UD デジタル 教科書体 NP-B" panose="02020700000000000000" pitchFamily="18" charset="-128"/>
              <a:ea typeface="UD デジタル 教科書体 NP-B" panose="02020700000000000000" pitchFamily="18" charset="-128"/>
            </a:endParaRPr>
          </a:p>
        </p:txBody>
      </p:sp>
      <p:sp>
        <p:nvSpPr>
          <p:cNvPr id="40" name="角丸四角形 39">
            <a:extLst>
              <a:ext uri="{FF2B5EF4-FFF2-40B4-BE49-F238E27FC236}">
                <a16:creationId xmlns:a16="http://schemas.microsoft.com/office/drawing/2014/main" id="{37D49E1A-4D46-6B4C-AF3B-7223C126935E}"/>
              </a:ext>
            </a:extLst>
          </p:cNvPr>
          <p:cNvSpPr/>
          <p:nvPr/>
        </p:nvSpPr>
        <p:spPr>
          <a:xfrm>
            <a:off x="3577776" y="6503542"/>
            <a:ext cx="3105173" cy="146824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募集対象：小学</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3</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年生以上の方</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小学</a:t>
            </a: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2</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年生以下の方は事前にご相談ください</a:t>
            </a: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a:t>
            </a: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募集人数：</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15</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名</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参加費：</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1,000</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円</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人</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持ち物：スキーウェアのような暖かい服装、軍手や手袋、昼食</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46" name="円/楕円 45">
            <a:extLst>
              <a:ext uri="{FF2B5EF4-FFF2-40B4-BE49-F238E27FC236}">
                <a16:creationId xmlns:a16="http://schemas.microsoft.com/office/drawing/2014/main" id="{BE3E394F-7B44-804E-B83A-19B816F01C02}"/>
              </a:ext>
            </a:extLst>
          </p:cNvPr>
          <p:cNvSpPr/>
          <p:nvPr/>
        </p:nvSpPr>
        <p:spPr>
          <a:xfrm rot="577491">
            <a:off x="3765707" y="641393"/>
            <a:ext cx="2965877" cy="1950993"/>
          </a:xfrm>
          <a:prstGeom prst="ellipse">
            <a:avLst/>
          </a:prstGeom>
          <a:solidFill>
            <a:srgbClr val="15BD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テキスト ボックス 12">
            <a:extLst>
              <a:ext uri="{FF2B5EF4-FFF2-40B4-BE49-F238E27FC236}">
                <a16:creationId xmlns:a16="http://schemas.microsoft.com/office/drawing/2014/main" id="{A9D76E10-2FED-CB42-A83C-EEB7D7C6E51C}"/>
              </a:ext>
            </a:extLst>
          </p:cNvPr>
          <p:cNvSpPr txBox="1"/>
          <p:nvPr/>
        </p:nvSpPr>
        <p:spPr>
          <a:xfrm>
            <a:off x="3808413" y="907223"/>
            <a:ext cx="2999935" cy="1250792"/>
          </a:xfrm>
          <a:prstGeom prst="rect">
            <a:avLst/>
          </a:prstGeom>
          <a:noFill/>
        </p:spPr>
        <p:txBody>
          <a:bodyPr wrap="square" rtlCol="0">
            <a:spAutoFit/>
          </a:bodyPr>
          <a:lstStyle/>
          <a:p>
            <a:pPr algn="ctr">
              <a:lnSpc>
                <a:spcPct val="150000"/>
              </a:lnSpc>
            </a:pPr>
            <a:r>
              <a:rPr lang="en-US" altLang="ja-JP"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2025</a:t>
            </a:r>
            <a:r>
              <a:rPr lang="ja-JP" altLang="en-US"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年</a:t>
            </a:r>
            <a:r>
              <a:rPr lang="en-US" altLang="ja-JP"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2</a:t>
            </a:r>
            <a:r>
              <a:rPr lang="ja-JP" altLang="ja-JP"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月</a:t>
            </a:r>
            <a:r>
              <a:rPr lang="en-US" altLang="ja-JP"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16</a:t>
            </a:r>
            <a:r>
              <a:rPr lang="ja-JP" altLang="ja-JP"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日</a:t>
            </a:r>
            <a:r>
              <a:rPr lang="en-US" altLang="ja-JP"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a:t>
            </a:r>
            <a:r>
              <a:rPr lang="ja-JP" altLang="en-US"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日</a:t>
            </a:r>
            <a:r>
              <a:rPr lang="en-US" altLang="ja-JP"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a:t>
            </a:r>
            <a:endParaRPr lang="en-US" altLang="ja-JP" sz="16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endParaRPr>
          </a:p>
          <a:p>
            <a:pPr algn="ctr">
              <a:lnSpc>
                <a:spcPct val="150000"/>
              </a:lnSpc>
            </a:pPr>
            <a:r>
              <a:rPr kumimoji="1" lang="ja-JP" altLang="en-US" sz="12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新潟県上越市</a:t>
            </a:r>
            <a:endParaRPr kumimoji="1" lang="en-US" altLang="ja-JP" sz="12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endParaRPr>
          </a:p>
          <a:p>
            <a:pPr algn="ctr">
              <a:lnSpc>
                <a:spcPct val="150000"/>
              </a:lnSpc>
            </a:pPr>
            <a:r>
              <a:rPr kumimoji="1" lang="ja-JP" altLang="en-US" sz="12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くわどり湯ったり村となりの癒しの森</a:t>
            </a:r>
            <a:r>
              <a:rPr kumimoji="1" lang="ja-JP" altLang="en-US"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a:t>
            </a:r>
            <a:r>
              <a:rPr kumimoji="1" lang="zh-TW" altLang="en-US"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a:t>
            </a:r>
            <a:r>
              <a:rPr kumimoji="1" lang="en-US" altLang="zh-TW"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949-1734</a:t>
            </a:r>
            <a:r>
              <a:rPr kumimoji="1" lang="zh-TW" altLang="en-US"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新潟県上越市大字増沢</a:t>
            </a:r>
            <a:r>
              <a:rPr kumimoji="1" lang="en-US" altLang="zh-TW"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962</a:t>
            </a:r>
            <a:r>
              <a:rPr kumimoji="1" lang="zh-TW" altLang="en-US"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番地</a:t>
            </a:r>
            <a:r>
              <a:rPr kumimoji="1" lang="en-US" altLang="zh-TW"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1</a:t>
            </a:r>
            <a:r>
              <a:rPr kumimoji="1" lang="ja-JP" altLang="en-US" sz="900" b="1" dirty="0">
                <a:solidFill>
                  <a:schemeClr val="bg1"/>
                </a:solidFill>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a:t>
            </a:r>
          </a:p>
        </p:txBody>
      </p:sp>
      <p:pic>
        <p:nvPicPr>
          <p:cNvPr id="4" name="図 3" descr="黒い背景と白い文字&#10;&#10;自動的に生成された説明">
            <a:extLst>
              <a:ext uri="{FF2B5EF4-FFF2-40B4-BE49-F238E27FC236}">
                <a16:creationId xmlns:a16="http://schemas.microsoft.com/office/drawing/2014/main" id="{2D94407F-B803-EE42-8A47-51096209AEF9}"/>
              </a:ext>
            </a:extLst>
          </p:cNvPr>
          <p:cNvPicPr>
            <a:picLocks noChangeAspect="1"/>
          </p:cNvPicPr>
          <p:nvPr/>
        </p:nvPicPr>
        <p:blipFill rotWithShape="1">
          <a:blip r:embed="rId3"/>
          <a:srcRect b="24925"/>
          <a:stretch/>
        </p:blipFill>
        <p:spPr>
          <a:xfrm>
            <a:off x="341345" y="-187383"/>
            <a:ext cx="2740318" cy="2057285"/>
          </a:xfrm>
          <a:prstGeom prst="rect">
            <a:avLst/>
          </a:prstGeom>
          <a:effectLst>
            <a:outerShdw blurRad="50800" dist="38100" dir="2700000" algn="tl" rotWithShape="0">
              <a:schemeClr val="tx2">
                <a:alpha val="40000"/>
              </a:schemeClr>
            </a:outerShdw>
          </a:effectLst>
        </p:spPr>
      </p:pic>
      <p:pic>
        <p:nvPicPr>
          <p:cNvPr id="34" name="図 33" descr="食品, シャツ が含まれている画像&#10;&#10;自動的に生成された説明">
            <a:extLst>
              <a:ext uri="{FF2B5EF4-FFF2-40B4-BE49-F238E27FC236}">
                <a16:creationId xmlns:a16="http://schemas.microsoft.com/office/drawing/2014/main" id="{2A1A0BB9-6AD0-5D4E-A425-66D8DDDAF160}"/>
              </a:ext>
            </a:extLst>
          </p:cNvPr>
          <p:cNvPicPr>
            <a:picLocks noChangeAspect="1"/>
          </p:cNvPicPr>
          <p:nvPr/>
        </p:nvPicPr>
        <p:blipFill>
          <a:blip r:embed="rId4"/>
          <a:stretch>
            <a:fillRect/>
          </a:stretch>
        </p:blipFill>
        <p:spPr>
          <a:xfrm>
            <a:off x="4053145" y="70928"/>
            <a:ext cx="2734499" cy="492442"/>
          </a:xfrm>
          <a:prstGeom prst="rect">
            <a:avLst/>
          </a:prstGeom>
        </p:spPr>
      </p:pic>
      <p:sp>
        <p:nvSpPr>
          <p:cNvPr id="5" name="テキスト ボックス 4">
            <a:extLst>
              <a:ext uri="{FF2B5EF4-FFF2-40B4-BE49-F238E27FC236}">
                <a16:creationId xmlns:a16="http://schemas.microsoft.com/office/drawing/2014/main" id="{D09094E0-1115-4712-9535-94851419721E}"/>
              </a:ext>
            </a:extLst>
          </p:cNvPr>
          <p:cNvSpPr txBox="1"/>
          <p:nvPr/>
        </p:nvSpPr>
        <p:spPr>
          <a:xfrm>
            <a:off x="1609817" y="1737066"/>
            <a:ext cx="2073003"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cs typeface="Dubai Medium" panose="020B0604020202020204" pitchFamily="34" charset="-78"/>
              </a:rPr>
              <a:t>-</a:t>
            </a:r>
            <a:r>
              <a:rPr kumimoji="1" lang="ja-JP" altLang="en-US" sz="2400" dirty="0">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cs typeface="Dubai Medium" panose="020B0604020202020204" pitchFamily="34" charset="-78"/>
              </a:rPr>
              <a:t>雪国の自然</a:t>
            </a:r>
            <a:r>
              <a:rPr kumimoji="1" lang="en-US" altLang="ja-JP" sz="2400" dirty="0">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cs typeface="Dubai Medium" panose="020B0604020202020204" pitchFamily="34" charset="-78"/>
              </a:rPr>
              <a:t>-</a:t>
            </a:r>
            <a:endParaRPr kumimoji="1" lang="ja-JP" altLang="en-US" sz="2400" dirty="0">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cs typeface="Dubai Medium" panose="020B0604020202020204" pitchFamily="34" charset="-78"/>
            </a:endParaRPr>
          </a:p>
        </p:txBody>
      </p:sp>
      <p:sp>
        <p:nvSpPr>
          <p:cNvPr id="2" name="テキスト ボックス 1">
            <a:extLst>
              <a:ext uri="{FF2B5EF4-FFF2-40B4-BE49-F238E27FC236}">
                <a16:creationId xmlns:a16="http://schemas.microsoft.com/office/drawing/2014/main" id="{C8A6C1FC-05BD-2B49-EECE-29E01BD0C29C}"/>
              </a:ext>
            </a:extLst>
          </p:cNvPr>
          <p:cNvSpPr txBox="1"/>
          <p:nvPr/>
        </p:nvSpPr>
        <p:spPr>
          <a:xfrm>
            <a:off x="2779895" y="1349240"/>
            <a:ext cx="884203" cy="400110"/>
          </a:xfrm>
          <a:prstGeom prst="rect">
            <a:avLst/>
          </a:prstGeom>
          <a:noFill/>
        </p:spPr>
        <p:txBody>
          <a:bodyPr wrap="square" rtlCol="0">
            <a:spAutoFit/>
          </a:bodyPr>
          <a:lstStyle/>
          <a:p>
            <a:r>
              <a:rPr kumimoji="1" lang="en-US" altLang="ja-JP" sz="20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2024</a:t>
            </a:r>
            <a:endParaRPr kumimoji="1" lang="ja-JP" altLang="en-US" sz="20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sp>
        <p:nvSpPr>
          <p:cNvPr id="12" name="四角形: 角を丸くする 11">
            <a:extLst>
              <a:ext uri="{FF2B5EF4-FFF2-40B4-BE49-F238E27FC236}">
                <a16:creationId xmlns:a16="http://schemas.microsoft.com/office/drawing/2014/main" id="{B4246F0B-713C-44D2-7F10-FE10259800C3}"/>
              </a:ext>
            </a:extLst>
          </p:cNvPr>
          <p:cNvSpPr/>
          <p:nvPr/>
        </p:nvSpPr>
        <p:spPr>
          <a:xfrm>
            <a:off x="268963" y="2616646"/>
            <a:ext cx="6323514" cy="1042252"/>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新潟県上越市くわどりは、自然と文化に満ちた雪国です。</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pPr algn="just"/>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ここで暮らしの営みを紡いできたくわどりの人々は山里の自然を活かした暮らし・遊びの達人です。「かみえちご山里ファン倶楽部」の達人と共に、くわどりの雪の自然を満喫しましょう。山里散策、雪の自然を活かした仕事と遊びなど、雪国での交流活動を楽しみましょう。</a:t>
            </a:r>
          </a:p>
        </p:txBody>
      </p:sp>
      <p:sp>
        <p:nvSpPr>
          <p:cNvPr id="6" name="雲 5">
            <a:extLst>
              <a:ext uri="{FF2B5EF4-FFF2-40B4-BE49-F238E27FC236}">
                <a16:creationId xmlns:a16="http://schemas.microsoft.com/office/drawing/2014/main" id="{B278C221-712F-2845-728D-7A3FE5111941}"/>
              </a:ext>
            </a:extLst>
          </p:cNvPr>
          <p:cNvSpPr/>
          <p:nvPr/>
        </p:nvSpPr>
        <p:spPr>
          <a:xfrm rot="21231797" flipH="1">
            <a:off x="32079" y="3580031"/>
            <a:ext cx="2271720" cy="603780"/>
          </a:xfrm>
          <a:prstGeom prst="cloud">
            <a:avLst/>
          </a:prstGeom>
          <a:solidFill>
            <a:srgbClr val="FF990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dirty="0">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体験内容</a:t>
            </a:r>
          </a:p>
        </p:txBody>
      </p:sp>
      <p:sp>
        <p:nvSpPr>
          <p:cNvPr id="10" name="雲 9">
            <a:extLst>
              <a:ext uri="{FF2B5EF4-FFF2-40B4-BE49-F238E27FC236}">
                <a16:creationId xmlns:a16="http://schemas.microsoft.com/office/drawing/2014/main" id="{E15F71A5-CF21-BB46-3229-C067E87632EC}"/>
              </a:ext>
            </a:extLst>
          </p:cNvPr>
          <p:cNvSpPr/>
          <p:nvPr/>
        </p:nvSpPr>
        <p:spPr>
          <a:xfrm rot="21352601">
            <a:off x="-31491" y="6067226"/>
            <a:ext cx="2291252" cy="527425"/>
          </a:xfrm>
          <a:prstGeom prst="cloud">
            <a:avLst/>
          </a:prstGeom>
          <a:solidFill>
            <a:srgbClr val="3FD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kumimoji="1" lang="ja-JP" altLang="en-US" sz="2000" dirty="0">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当日の流れ</a:t>
            </a:r>
          </a:p>
        </p:txBody>
      </p:sp>
      <p:sp>
        <p:nvSpPr>
          <p:cNvPr id="11" name="雲 10">
            <a:extLst>
              <a:ext uri="{FF2B5EF4-FFF2-40B4-BE49-F238E27FC236}">
                <a16:creationId xmlns:a16="http://schemas.microsoft.com/office/drawing/2014/main" id="{A636AFBC-0B0E-5145-143B-1F35F958C563}"/>
              </a:ext>
            </a:extLst>
          </p:cNvPr>
          <p:cNvSpPr/>
          <p:nvPr/>
        </p:nvSpPr>
        <p:spPr>
          <a:xfrm rot="21370704">
            <a:off x="2309962" y="5656249"/>
            <a:ext cx="1152588" cy="460628"/>
          </a:xfrm>
          <a:prstGeom prst="cloud">
            <a:avLst/>
          </a:prstGeom>
          <a:solidFill>
            <a:srgbClr val="327E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講師</a:t>
            </a:r>
          </a:p>
        </p:txBody>
      </p:sp>
      <p:sp>
        <p:nvSpPr>
          <p:cNvPr id="14" name="雲 13">
            <a:extLst>
              <a:ext uri="{FF2B5EF4-FFF2-40B4-BE49-F238E27FC236}">
                <a16:creationId xmlns:a16="http://schemas.microsoft.com/office/drawing/2014/main" id="{AE4FBA0C-B6C9-918C-36BF-08A24D27418F}"/>
              </a:ext>
            </a:extLst>
          </p:cNvPr>
          <p:cNvSpPr/>
          <p:nvPr/>
        </p:nvSpPr>
        <p:spPr>
          <a:xfrm rot="21403537">
            <a:off x="3347902" y="8013831"/>
            <a:ext cx="2486856" cy="380691"/>
          </a:xfrm>
          <a:prstGeom prst="cloud">
            <a:avLst/>
          </a:prstGeom>
          <a:solidFill>
            <a:srgbClr val="F6BB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kumimoji="1" lang="ja-JP" altLang="en-US" sz="1400" dirty="0">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主催・お申し込み</a:t>
            </a:r>
          </a:p>
        </p:txBody>
      </p:sp>
      <p:sp>
        <p:nvSpPr>
          <p:cNvPr id="15" name="雲 14">
            <a:extLst>
              <a:ext uri="{FF2B5EF4-FFF2-40B4-BE49-F238E27FC236}">
                <a16:creationId xmlns:a16="http://schemas.microsoft.com/office/drawing/2014/main" id="{CD341D88-3417-0780-EAC4-FBE0F1176C1E}"/>
              </a:ext>
            </a:extLst>
          </p:cNvPr>
          <p:cNvSpPr/>
          <p:nvPr/>
        </p:nvSpPr>
        <p:spPr>
          <a:xfrm rot="21190869" flipH="1">
            <a:off x="3254220" y="6308772"/>
            <a:ext cx="1691642" cy="432321"/>
          </a:xfrm>
          <a:prstGeom prst="cloud">
            <a:avLst/>
          </a:prstGeom>
          <a:solidFill>
            <a:srgbClr val="7CB95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effectLst>
                  <a:outerShdw blurRad="50800" dist="38100" dir="2700000" algn="tl" rotWithShape="0">
                    <a:prstClr val="black">
                      <a:alpha val="40000"/>
                    </a:prstClr>
                  </a:outerShdw>
                </a:effectLst>
                <a:latin typeface="UD デジタル 教科書体 NP-B" panose="02020700000000000000" pitchFamily="18" charset="-128"/>
                <a:ea typeface="UD デジタル 教科書体 NP-B" panose="02020700000000000000" pitchFamily="18" charset="-128"/>
              </a:rPr>
              <a:t>募集情報</a:t>
            </a:r>
          </a:p>
        </p:txBody>
      </p:sp>
      <p:sp>
        <p:nvSpPr>
          <p:cNvPr id="17" name="フローチャート: 結合子 16">
            <a:extLst>
              <a:ext uri="{FF2B5EF4-FFF2-40B4-BE49-F238E27FC236}">
                <a16:creationId xmlns:a16="http://schemas.microsoft.com/office/drawing/2014/main" id="{78730DF2-07C7-7482-7FDE-6479341AA75D}"/>
              </a:ext>
            </a:extLst>
          </p:cNvPr>
          <p:cNvSpPr/>
          <p:nvPr/>
        </p:nvSpPr>
        <p:spPr>
          <a:xfrm>
            <a:off x="116220" y="305231"/>
            <a:ext cx="125045" cy="128588"/>
          </a:xfrm>
          <a:prstGeom prst="flowChartConnector">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18" name="フローチャート: 結合子 17">
            <a:extLst>
              <a:ext uri="{FF2B5EF4-FFF2-40B4-BE49-F238E27FC236}">
                <a16:creationId xmlns:a16="http://schemas.microsoft.com/office/drawing/2014/main" id="{37F1CB1D-520C-58D9-3B24-85ACC05FDFDD}"/>
              </a:ext>
            </a:extLst>
          </p:cNvPr>
          <p:cNvSpPr/>
          <p:nvPr/>
        </p:nvSpPr>
        <p:spPr>
          <a:xfrm>
            <a:off x="116220" y="1532619"/>
            <a:ext cx="126312" cy="128371"/>
          </a:xfrm>
          <a:prstGeom prst="flowChartConnector">
            <a:avLst/>
          </a:prstGeom>
          <a:solidFill>
            <a:srgbClr val="F98F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19" name="フローチャート: 結合子 18">
            <a:extLst>
              <a:ext uri="{FF2B5EF4-FFF2-40B4-BE49-F238E27FC236}">
                <a16:creationId xmlns:a16="http://schemas.microsoft.com/office/drawing/2014/main" id="{7FF7800F-FD45-96C4-B19E-6236CC7C908F}"/>
              </a:ext>
            </a:extLst>
          </p:cNvPr>
          <p:cNvSpPr/>
          <p:nvPr/>
        </p:nvSpPr>
        <p:spPr>
          <a:xfrm>
            <a:off x="2402538" y="80055"/>
            <a:ext cx="139970" cy="144842"/>
          </a:xfrm>
          <a:prstGeom prst="flowChartConnector">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20" name="フローチャート: 結合子 19">
            <a:extLst>
              <a:ext uri="{FF2B5EF4-FFF2-40B4-BE49-F238E27FC236}">
                <a16:creationId xmlns:a16="http://schemas.microsoft.com/office/drawing/2014/main" id="{39E229C7-812D-EB1F-0964-7F78FD473EF1}"/>
              </a:ext>
            </a:extLst>
          </p:cNvPr>
          <p:cNvSpPr/>
          <p:nvPr/>
        </p:nvSpPr>
        <p:spPr>
          <a:xfrm>
            <a:off x="341345" y="841259"/>
            <a:ext cx="79178" cy="73546"/>
          </a:xfrm>
          <a:prstGeom prst="flowChartConnector">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21" name="フローチャート: 結合子 20">
            <a:extLst>
              <a:ext uri="{FF2B5EF4-FFF2-40B4-BE49-F238E27FC236}">
                <a16:creationId xmlns:a16="http://schemas.microsoft.com/office/drawing/2014/main" id="{C61BD7DE-20A4-2962-7B44-E2721CCEA444}"/>
              </a:ext>
            </a:extLst>
          </p:cNvPr>
          <p:cNvSpPr/>
          <p:nvPr/>
        </p:nvSpPr>
        <p:spPr>
          <a:xfrm>
            <a:off x="2757761" y="590304"/>
            <a:ext cx="180702" cy="175593"/>
          </a:xfrm>
          <a:prstGeom prst="flowChartConnector">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22" name="フローチャート: 結合子 21">
            <a:extLst>
              <a:ext uri="{FF2B5EF4-FFF2-40B4-BE49-F238E27FC236}">
                <a16:creationId xmlns:a16="http://schemas.microsoft.com/office/drawing/2014/main" id="{F2403952-85C3-E908-0EB3-7CFD065A6ADD}"/>
              </a:ext>
            </a:extLst>
          </p:cNvPr>
          <p:cNvSpPr/>
          <p:nvPr/>
        </p:nvSpPr>
        <p:spPr>
          <a:xfrm>
            <a:off x="2393869" y="1051969"/>
            <a:ext cx="101681" cy="110081"/>
          </a:xfrm>
          <a:prstGeom prst="flowChartConnector">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23" name="フローチャート: 結合子 22">
            <a:extLst>
              <a:ext uri="{FF2B5EF4-FFF2-40B4-BE49-F238E27FC236}">
                <a16:creationId xmlns:a16="http://schemas.microsoft.com/office/drawing/2014/main" id="{9B5808A5-FED0-8F15-31F6-1E8169DEF975}"/>
              </a:ext>
            </a:extLst>
          </p:cNvPr>
          <p:cNvSpPr/>
          <p:nvPr/>
        </p:nvSpPr>
        <p:spPr>
          <a:xfrm>
            <a:off x="883735" y="1854419"/>
            <a:ext cx="130841" cy="131565"/>
          </a:xfrm>
          <a:prstGeom prst="flowChartConnector">
            <a:avLst/>
          </a:prstGeom>
          <a:solidFill>
            <a:srgbClr val="76EA7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24" name="フローチャート: 結合子 23">
            <a:extLst>
              <a:ext uri="{FF2B5EF4-FFF2-40B4-BE49-F238E27FC236}">
                <a16:creationId xmlns:a16="http://schemas.microsoft.com/office/drawing/2014/main" id="{CADC37CF-4A6A-03D1-2097-DAD6C0F19EC2}"/>
              </a:ext>
            </a:extLst>
          </p:cNvPr>
          <p:cNvSpPr/>
          <p:nvPr/>
        </p:nvSpPr>
        <p:spPr>
          <a:xfrm>
            <a:off x="1107353" y="80055"/>
            <a:ext cx="92797" cy="98953"/>
          </a:xfrm>
          <a:prstGeom prst="flowChartConnector">
            <a:avLst/>
          </a:prstGeom>
          <a:solidFill>
            <a:srgbClr val="F98F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25" name="フローチャート: 結合子 24">
            <a:extLst>
              <a:ext uri="{FF2B5EF4-FFF2-40B4-BE49-F238E27FC236}">
                <a16:creationId xmlns:a16="http://schemas.microsoft.com/office/drawing/2014/main" id="{57087BEA-4BC1-5369-07A1-6F9A348BA2C0}"/>
              </a:ext>
            </a:extLst>
          </p:cNvPr>
          <p:cNvSpPr/>
          <p:nvPr/>
        </p:nvSpPr>
        <p:spPr>
          <a:xfrm>
            <a:off x="3302840" y="1124598"/>
            <a:ext cx="157175" cy="147667"/>
          </a:xfrm>
          <a:prstGeom prst="flowChartConnector">
            <a:avLst/>
          </a:prstGeom>
          <a:solidFill>
            <a:srgbClr val="F98F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830083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kumimoji="1" sz="2800" dirty="0" smtClean="0">
            <a:latin typeface="ＭＳ Ｐゴシック" panose="020B0600070205080204" pitchFamily="50" charset="-128"/>
            <a:ea typeface="ＭＳ Ｐゴシック" panose="020B0600070205080204" pitchFamily="50" charset="-128"/>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065F73D21B3DF4AA9EC1B3C7744A280" ma:contentTypeVersion="15" ma:contentTypeDescription="新しいドキュメントを作成します。" ma:contentTypeScope="" ma:versionID="0a5302956c6b88ad366d025184c2b576">
  <xsd:schema xmlns:xsd="http://www.w3.org/2001/XMLSchema" xmlns:xs="http://www.w3.org/2001/XMLSchema" xmlns:p="http://schemas.microsoft.com/office/2006/metadata/properties" xmlns:ns2="ab293041-4d11-4a85-8bf0-8e7e4b900fe1" xmlns:ns3="5af54a1d-2299-40d2-b744-41f374a8e108" targetNamespace="http://schemas.microsoft.com/office/2006/metadata/properties" ma:root="true" ma:fieldsID="8a6b2eddfe9d08babf9d779106681446" ns2:_="" ns3:_="">
    <xsd:import namespace="ab293041-4d11-4a85-8bf0-8e7e4b900fe1"/>
    <xsd:import namespace="5af54a1d-2299-40d2-b744-41f374a8e10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93041-4d11-4a85-8bf0-8e7e4b900f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8cc3b009-8830-4bb7-a0c0-fb4a21a86b5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af54a1d-2299-40d2-b744-41f374a8e10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44340f7-4a20-4f7a-b106-e4f64453ae11}" ma:internalName="TaxCatchAll" ma:showField="CatchAllData" ma:web="5af54a1d-2299-40d2-b744-41f374a8e10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af54a1d-2299-40d2-b744-41f374a8e108" xsi:nil="true"/>
    <lcf76f155ced4ddcb4097134ff3c332f xmlns="ab293041-4d11-4a85-8bf0-8e7e4b900fe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AE7504-B3CB-48E5-9D98-AF57857449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293041-4d11-4a85-8bf0-8e7e4b900fe1"/>
    <ds:schemaRef ds:uri="5af54a1d-2299-40d2-b744-41f374a8e1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AEB784-AFE5-4F47-A5D5-708AA7C60FE2}">
  <ds:schemaRefs>
    <ds:schemaRef ds:uri="http://schemas.microsoft.com/office/2006/metadata/properties"/>
    <ds:schemaRef ds:uri="http://schemas.microsoft.com/office/infopath/2007/PartnerControls"/>
    <ds:schemaRef ds:uri="5af54a1d-2299-40d2-b744-41f374a8e108"/>
    <ds:schemaRef ds:uri="ab293041-4d11-4a85-8bf0-8e7e4b900fe1"/>
  </ds:schemaRefs>
</ds:datastoreItem>
</file>

<file path=customXml/itemProps3.xml><?xml version="1.0" encoding="utf-8"?>
<ds:datastoreItem xmlns:ds="http://schemas.openxmlformats.org/officeDocument/2006/customXml" ds:itemID="{136EDA3A-0E36-4184-BB77-897ED6A5C3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1215</TotalTime>
  <Words>666</Words>
  <Application>Microsoft Office PowerPoint</Application>
  <PresentationFormat>A4 210 x 297 mm</PresentationFormat>
  <Paragraphs>81</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HGP創英角ﾎﾟｯﾌﾟ体</vt:lpstr>
      <vt:lpstr>MS PGothic</vt:lpstr>
      <vt:lpstr>MS PGothic</vt:lpstr>
      <vt:lpstr>MS Gothic</vt:lpstr>
      <vt:lpstr>UD デジタル 教科書体 NP-B</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mayanokinoko@gmail.com</dc:creator>
  <cp:lastModifiedBy>出川 真也</cp:lastModifiedBy>
  <cp:revision>100</cp:revision>
  <dcterms:created xsi:type="dcterms:W3CDTF">2020-07-06T04:58:17Z</dcterms:created>
  <dcterms:modified xsi:type="dcterms:W3CDTF">2025-01-15T03:15:22Z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0x0101007065F73D21B3DF4AA9EC1B3C7744A280</vt:lpwstr>
  </property>
  <property fmtid="{D5CDD505-2E9C-101B-9397-08002B2CF9AE}" pid="3" name="MediaServiceImageTags">
    <vt:lpwstr/>
  </property>
</Properties>
</file>